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sldIdLst>
    <p:sldId id="256" r:id="rId2"/>
    <p:sldId id="257" r:id="rId3"/>
    <p:sldId id="260" r:id="rId4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9933"/>
    <a:srgbClr val="012E89"/>
    <a:srgbClr val="133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2" d="100"/>
          <a:sy n="82" d="100"/>
        </p:scale>
        <p:origin x="13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 Butz" userId="4bfeb51c-9339-4402-9174-d31518443a4e" providerId="ADAL" clId="{561842E7-98DF-4D4E-869F-15D51910CCBD}"/>
    <pc:docChg chg="undo custSel delSld modSld">
      <pc:chgData name="Frank Butz" userId="4bfeb51c-9339-4402-9174-d31518443a4e" providerId="ADAL" clId="{561842E7-98DF-4D4E-869F-15D51910CCBD}" dt="2026-10-03T06:53:50.416" v="171" actId="20577"/>
      <pc:docMkLst>
        <pc:docMk/>
      </pc:docMkLst>
      <pc:sldChg chg="modSp mod">
        <pc:chgData name="Frank Butz" userId="4bfeb51c-9339-4402-9174-d31518443a4e" providerId="ADAL" clId="{561842E7-98DF-4D4E-869F-15D51910CCBD}" dt="2026-10-03T06:53:50.416" v="171" actId="20577"/>
        <pc:sldMkLst>
          <pc:docMk/>
          <pc:sldMk cId="4123836268" sldId="256"/>
        </pc:sldMkLst>
        <pc:spChg chg="mod">
          <ac:chgData name="Frank Butz" userId="4bfeb51c-9339-4402-9174-d31518443a4e" providerId="ADAL" clId="{561842E7-98DF-4D4E-869F-15D51910CCBD}" dt="2026-10-03T06:52:08.765" v="59" actId="113"/>
          <ac:spMkLst>
            <pc:docMk/>
            <pc:sldMk cId="4123836268" sldId="256"/>
            <ac:spMk id="2" creationId="{3DD66737-018B-CD79-C61C-C568423DD498}"/>
          </ac:spMkLst>
        </pc:spChg>
        <pc:spChg chg="mod">
          <ac:chgData name="Frank Butz" userId="4bfeb51c-9339-4402-9174-d31518443a4e" providerId="ADAL" clId="{561842E7-98DF-4D4E-869F-15D51910CCBD}" dt="2026-10-03T06:53:50.416" v="171" actId="20577"/>
          <ac:spMkLst>
            <pc:docMk/>
            <pc:sldMk cId="4123836268" sldId="256"/>
            <ac:spMk id="3" creationId="{2DCDA892-B243-41D3-F42E-FA59FCB0EFA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7" y="6141535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141534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2" y="6141534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797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59" y="136525"/>
            <a:ext cx="7828978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569593"/>
            <a:ext cx="8543925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1791" y="6028440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41739" y="6028439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12" y="6028438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6798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8" y="1368366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7" y="4430971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/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877" y="6120962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202" y="6120962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0950" y="6141026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433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126" y="18257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9125" y="1544416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0" y="1544416"/>
            <a:ext cx="421005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9125" y="6088482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50406" y="6096354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2" y="6096354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1675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23752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9748" y="1396748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9748" y="2268095"/>
            <a:ext cx="4190702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3622" y="1396748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3622" y="2268095"/>
            <a:ext cx="4211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1038" y="6041016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98812" y="6041015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996112" y="6041015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5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23699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1037" y="5991229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81362" y="5991228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996110" y="5991228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678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1037" y="5991229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81363" y="5991229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96112" y="5991229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0510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7" y="6035677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035677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2" y="6052189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283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 anchor="t"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037" y="5995549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81363" y="6035677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996112" y="6035676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17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135891"/>
            <a:ext cx="8543925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7" y="1557401"/>
            <a:ext cx="8543925" cy="43513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6" y="6021202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1" y="6021202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96109" y="6021202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4011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7"/>
            <a:ext cx="2135981" cy="495058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7"/>
            <a:ext cx="6284119" cy="495058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1037" y="6006993"/>
            <a:ext cx="2228850" cy="365125"/>
          </a:xfrm>
        </p:spPr>
        <p:txBody>
          <a:bodyPr/>
          <a:lstStyle/>
          <a:p>
            <a:fld id="{99E57091-D1F2-4195-A273-1CFE1E26C66E}" type="datetimeFigureOut">
              <a:rPr lang="de-DE" smtClean="0"/>
              <a:t>03.10.2026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81363" y="6006993"/>
            <a:ext cx="334327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65157" y="5969669"/>
            <a:ext cx="2228850" cy="365125"/>
          </a:xfrm>
        </p:spPr>
        <p:txBody>
          <a:bodyPr/>
          <a:lstStyle/>
          <a:p>
            <a:fld id="{DDFD69B0-B3C8-4478-AF48-CAC2A62C0AF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310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C5BB927C-A279-0665-2824-4F86802E0D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8600" y="-68262"/>
            <a:ext cx="10103199" cy="699452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371475">
              <a:defRPr/>
            </a:pPr>
            <a:fld id="{34223329-6E15-403A-914B-AE3EB65E321D}" type="datetimeFigureOut">
              <a:rPr lang="de-DE" sz="731" smtClean="0">
                <a:solidFill>
                  <a:srgbClr val="133774">
                    <a:tint val="75000"/>
                  </a:srgbClr>
                </a:solidFill>
              </a:rPr>
              <a:pPr algn="r" defTabSz="371475">
                <a:defRPr/>
              </a:pPr>
              <a:t>03.10.2026</a:t>
            </a:fld>
            <a:endParaRPr lang="de-DE" sz="731">
              <a:solidFill>
                <a:srgbClr val="133774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4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371475">
              <a:defRPr/>
            </a:pPr>
            <a:endParaRPr lang="de-DE" sz="731" dirty="0">
              <a:solidFill>
                <a:srgbClr val="133774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4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71475">
              <a:defRPr/>
            </a:pPr>
            <a:fld id="{6F32D54B-E4E9-4F49-B326-EEDF6FE68CCC}" type="slidenum">
              <a:rPr lang="de-DE" sz="731" smtClean="0">
                <a:solidFill>
                  <a:srgbClr val="4C5E87"/>
                </a:solidFill>
              </a:rPr>
              <a:pPr defTabSz="371475">
                <a:defRPr/>
              </a:pPr>
              <a:t>‹Nr.›</a:t>
            </a:fld>
            <a:endParaRPr lang="de-DE" sz="731">
              <a:solidFill>
                <a:srgbClr val="4C5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2415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D66737-018B-CD79-C61C-C568423DD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894" y="1161455"/>
            <a:ext cx="6996112" cy="1462683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>
                <a:solidFill>
                  <a:srgbClr val="012E89"/>
                </a:solidFill>
              </a:rPr>
              <a:t>Bayerischer Eissport-Verband Nachwuchsförderkonzept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DCDA892-B243-41D3-F42E-FA59FCB0EF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de-DE" sz="2600" b="1" dirty="0">
                <a:solidFill>
                  <a:srgbClr val="CE9933"/>
                </a:solidFill>
              </a:rPr>
              <a:t>Für Vereine der Senioren Bayernliga und Landesliga</a:t>
            </a:r>
          </a:p>
          <a:p>
            <a:pPr algn="ctr"/>
            <a:r>
              <a:rPr lang="de-DE" sz="2600" b="1" dirty="0">
                <a:solidFill>
                  <a:srgbClr val="CE9933"/>
                </a:solidFill>
              </a:rPr>
              <a:t>ab der Saison 2023/24</a:t>
            </a:r>
          </a:p>
          <a:p>
            <a:pPr algn="ctr"/>
            <a:endParaRPr lang="de-DE" sz="2600" b="1" dirty="0">
              <a:solidFill>
                <a:srgbClr val="CE9933"/>
              </a:solidFill>
            </a:endParaRPr>
          </a:p>
          <a:p>
            <a:pPr algn="ctr"/>
            <a:endParaRPr lang="de-DE" sz="2600" b="1" dirty="0">
              <a:solidFill>
                <a:srgbClr val="CE9933"/>
              </a:solidFill>
            </a:endParaRPr>
          </a:p>
          <a:p>
            <a:pPr algn="ctr"/>
            <a:endParaRPr lang="de-DE" sz="2600" b="1" dirty="0">
              <a:solidFill>
                <a:srgbClr val="CE9933"/>
              </a:solidFill>
            </a:endParaRPr>
          </a:p>
          <a:p>
            <a:pPr algn="ctr"/>
            <a:endParaRPr lang="de-DE" sz="1000" b="1" dirty="0">
              <a:solidFill>
                <a:srgbClr val="CE9933"/>
              </a:solidFill>
            </a:endParaRPr>
          </a:p>
          <a:p>
            <a:pPr algn="ctr"/>
            <a:r>
              <a:rPr lang="de-DE" sz="1000" b="1" dirty="0">
                <a:solidFill>
                  <a:srgbClr val="CE9933"/>
                </a:solidFill>
              </a:rPr>
              <a:t>								      </a:t>
            </a:r>
            <a:r>
              <a:rPr lang="de-DE" sz="1200" b="1" dirty="0">
                <a:solidFill>
                  <a:srgbClr val="CE9933"/>
                </a:solidFill>
              </a:rPr>
              <a:t>Stand 01.06.2026</a:t>
            </a:r>
          </a:p>
        </p:txBody>
      </p:sp>
    </p:spTree>
    <p:extLst>
      <p:ext uri="{BB962C8B-B14F-4D97-AF65-F5344CB8AC3E}">
        <p14:creationId xmlns:p14="http://schemas.microsoft.com/office/powerpoint/2010/main" val="41238362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0AE765-0C41-C421-A281-246390633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534" y="-63374"/>
            <a:ext cx="10085560" cy="1122629"/>
          </a:xfrm>
        </p:spPr>
        <p:txBody>
          <a:bodyPr>
            <a:noAutofit/>
          </a:bodyPr>
          <a:lstStyle/>
          <a:p>
            <a:pPr algn="ctr"/>
            <a:r>
              <a:rPr lang="de-DE" sz="2200" b="1" dirty="0">
                <a:solidFill>
                  <a:srgbClr val="CE9933"/>
                </a:solidFill>
              </a:rPr>
              <a:t>Nachzuweisende Anforderungen </a:t>
            </a:r>
            <a:r>
              <a:rPr lang="en-US" sz="2200" b="1" dirty="0">
                <a:solidFill>
                  <a:srgbClr val="CE9933"/>
                </a:solidFill>
              </a:rPr>
              <a:t>für </a:t>
            </a:r>
            <a:r>
              <a:rPr lang="de-DE" sz="2200" b="1" dirty="0">
                <a:solidFill>
                  <a:srgbClr val="CE9933"/>
                </a:solidFill>
              </a:rPr>
              <a:t>Vereine der </a:t>
            </a:r>
            <a:r>
              <a:rPr lang="de-DE" sz="2200" b="1" u="sng" dirty="0">
                <a:solidFill>
                  <a:srgbClr val="CE9933"/>
                </a:solidFill>
              </a:rPr>
              <a:t>Senioren Bayernliga </a:t>
            </a:r>
            <a:br>
              <a:rPr lang="de-DE" sz="2200" b="1" dirty="0">
                <a:solidFill>
                  <a:srgbClr val="CE9933"/>
                </a:solidFill>
              </a:rPr>
            </a:br>
            <a:r>
              <a:rPr lang="de-DE" sz="2200" b="1" dirty="0">
                <a:solidFill>
                  <a:srgbClr val="CE9933"/>
                </a:solidFill>
              </a:rPr>
              <a:t>ab der Saison 2023/24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B173562-E225-BF01-7D80-F7B318A02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334" y="1471018"/>
            <a:ext cx="3907366" cy="4411266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 err="1"/>
              <a:t>Recruitmentprogramm</a:t>
            </a:r>
            <a:endParaRPr lang="de-DE" sz="1400" b="1" dirty="0"/>
          </a:p>
          <a:p>
            <a:pPr lvl="1">
              <a:spcBef>
                <a:spcPts val="0"/>
              </a:spcBef>
            </a:pPr>
            <a:r>
              <a:rPr lang="de-DE" sz="1200" dirty="0"/>
              <a:t>Durchführung von Aktionen in Kindergärten und Grundschulen und im Stadionaushang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2 </a:t>
            </a:r>
            <a:r>
              <a:rPr lang="de-DE" sz="1200" dirty="0" err="1"/>
              <a:t>Hockeyday</a:t>
            </a:r>
            <a:r>
              <a:rPr lang="de-DE" sz="1200" dirty="0"/>
              <a:t>-Veranstaltungen pro Saison zur Bewerbung des Sports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Verpflichtender bayernweiter Girls- und </a:t>
            </a:r>
            <a:r>
              <a:rPr lang="de-DE" sz="1200" dirty="0" err="1"/>
              <a:t>Kidsday</a:t>
            </a:r>
            <a:r>
              <a:rPr lang="de-DE" sz="1200" dirty="0"/>
              <a:t> am 21. November 2026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Laufschule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2 Eiszeiten a` 50 Min. pro Woche, variabel nutzbar mit U9/U11</a:t>
            </a:r>
            <a:endParaRPr lang="de-DE" sz="1200" b="1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Oder Sport nach 1 Konzeption Schule/Verein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Trockentrainingseinheiten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10 Monate mit Trainingsnachweis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2 x 60 Min. pro Woche, je gemeldeter Altersklasse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Trainingsinhalte nach Rahmentrainingskonzeption DEB/BEV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Trainingsdokumentation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Ganzjährig Sommer wie Winter. Auf Verlangen einsehbar.</a:t>
            </a:r>
          </a:p>
          <a:p>
            <a:pPr marL="0" indent="0">
              <a:spcBef>
                <a:spcPts val="0"/>
              </a:spcBef>
              <a:buNone/>
            </a:pPr>
            <a:endParaRPr lang="de-DE" sz="1800" dirty="0"/>
          </a:p>
          <a:p>
            <a:pPr>
              <a:spcBef>
                <a:spcPts val="0"/>
              </a:spcBef>
            </a:pPr>
            <a:endParaRPr lang="de-DE" sz="1800" dirty="0"/>
          </a:p>
          <a:p>
            <a:pPr lvl="1"/>
            <a:endParaRPr lang="de-DE" sz="2031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031" dirty="0"/>
          </a:p>
          <a:p>
            <a:pPr marL="0" indent="0">
              <a:buNone/>
            </a:pPr>
            <a:r>
              <a:rPr lang="de-DE" b="1" dirty="0"/>
              <a:t>	</a:t>
            </a:r>
          </a:p>
          <a:p>
            <a:endParaRPr lang="de-DE" sz="1138" dirty="0"/>
          </a:p>
          <a:p>
            <a:pPr marL="0" indent="0">
              <a:buNone/>
            </a:pPr>
            <a:endParaRPr lang="de-DE" sz="1138" dirty="0"/>
          </a:p>
          <a:p>
            <a:pPr marL="0" indent="0">
              <a:buNone/>
            </a:pPr>
            <a:endParaRPr lang="en-US" sz="1138" b="1" dirty="0"/>
          </a:p>
          <a:p>
            <a:pPr marL="0" indent="0">
              <a:buNone/>
            </a:pPr>
            <a:endParaRPr lang="de-DE" sz="1138" dirty="0"/>
          </a:p>
          <a:p>
            <a:pPr marL="0" indent="0">
              <a:buNone/>
            </a:pPr>
            <a:r>
              <a:rPr lang="de-DE" sz="1138" dirty="0"/>
              <a:t>             </a:t>
            </a:r>
          </a:p>
          <a:p>
            <a:pPr marL="0" indent="0">
              <a:buNone/>
            </a:pPr>
            <a:r>
              <a:rPr lang="de-DE" sz="1138" dirty="0"/>
              <a:t>		</a:t>
            </a:r>
          </a:p>
          <a:p>
            <a:pPr marL="0" indent="0">
              <a:buNone/>
            </a:pPr>
            <a:r>
              <a:rPr lang="de-DE" sz="1138" dirty="0"/>
              <a:t>	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87996CD-F5FD-7E24-8B50-ABB173279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8218" y="1471018"/>
            <a:ext cx="4409156" cy="441126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Verpflichtende</a:t>
            </a:r>
            <a:r>
              <a:rPr lang="en-US" sz="1400" b="1" dirty="0"/>
              <a:t> </a:t>
            </a:r>
            <a:r>
              <a:rPr lang="de-DE" sz="1400" b="1" dirty="0"/>
              <a:t>Meldung</a:t>
            </a:r>
            <a:r>
              <a:rPr lang="en-US" sz="1400" b="1" dirty="0"/>
              <a:t> AK U9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Melde- und Spielstärke gemäß BEV </a:t>
            </a:r>
            <a:r>
              <a:rPr lang="de-DE" sz="1200" dirty="0" err="1"/>
              <a:t>DFBst</a:t>
            </a:r>
            <a:r>
              <a:rPr lang="de-DE" sz="1200" dirty="0"/>
              <a:t>., </a:t>
            </a:r>
            <a:r>
              <a:rPr lang="de-DE" sz="1200" b="1" dirty="0">
                <a:solidFill>
                  <a:srgbClr val="FF0000"/>
                </a:solidFill>
              </a:rPr>
              <a:t>keine SG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Im Idealfall </a:t>
            </a:r>
            <a:r>
              <a:rPr lang="de-DE" sz="1200" b="1" dirty="0"/>
              <a:t>10 Spieler + TW </a:t>
            </a:r>
            <a:r>
              <a:rPr lang="de-DE" sz="1200" dirty="0"/>
              <a:t>pro Jahrgang </a:t>
            </a:r>
            <a:r>
              <a:rPr lang="de-DE" sz="1200" b="1" dirty="0"/>
              <a:t>U8/U9</a:t>
            </a:r>
          </a:p>
          <a:p>
            <a:pPr lvl="1">
              <a:spcBef>
                <a:spcPts val="0"/>
              </a:spcBef>
            </a:pPr>
            <a:r>
              <a:rPr lang="de-DE" sz="1200" b="1" dirty="0"/>
              <a:t>3</a:t>
            </a:r>
            <a:r>
              <a:rPr lang="de-DE" sz="1200" dirty="0"/>
              <a:t> Eiszeiten a`</a:t>
            </a:r>
            <a:r>
              <a:rPr lang="de-DE" sz="1200" b="1" dirty="0"/>
              <a:t>50 Min. </a:t>
            </a:r>
            <a:r>
              <a:rPr lang="de-DE" sz="1200" dirty="0"/>
              <a:t>pro Woche v. </a:t>
            </a:r>
            <a:r>
              <a:rPr lang="de-DE" sz="1200" b="1" dirty="0"/>
              <a:t>01.09. </a:t>
            </a:r>
            <a:r>
              <a:rPr lang="de-DE" sz="1200" dirty="0"/>
              <a:t>bis </a:t>
            </a:r>
            <a:r>
              <a:rPr lang="de-DE" sz="1200" b="1" dirty="0"/>
              <a:t>30.03</a:t>
            </a:r>
            <a:r>
              <a:rPr lang="de-DE" sz="1200" dirty="0"/>
              <a:t>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L2Play Instruktor wäre wünschenswert + C/B/A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Verpflichtende Meldung AK U11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Melde- und Spielstärke gemäß BEV </a:t>
            </a:r>
            <a:r>
              <a:rPr lang="de-DE" sz="1200" dirty="0" err="1"/>
              <a:t>DFBst</a:t>
            </a:r>
            <a:r>
              <a:rPr lang="de-DE" sz="1200" dirty="0"/>
              <a:t>, </a:t>
            </a:r>
            <a:r>
              <a:rPr lang="de-DE" sz="1200" b="1" dirty="0">
                <a:solidFill>
                  <a:srgbClr val="FF0000"/>
                </a:solidFill>
              </a:rPr>
              <a:t>keine SG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Im Idealfall </a:t>
            </a:r>
            <a:r>
              <a:rPr lang="de-DE" sz="1200" b="1" dirty="0"/>
              <a:t>10 Spieler + TW </a:t>
            </a:r>
            <a:r>
              <a:rPr lang="de-DE" sz="1200" dirty="0"/>
              <a:t>pro Jahrgang </a:t>
            </a:r>
            <a:r>
              <a:rPr lang="de-DE" sz="1200" b="1" dirty="0"/>
              <a:t>U10/U11</a:t>
            </a:r>
          </a:p>
          <a:p>
            <a:pPr lvl="1">
              <a:spcBef>
                <a:spcPts val="0"/>
              </a:spcBef>
            </a:pPr>
            <a:r>
              <a:rPr lang="de-DE" sz="1200" b="1" dirty="0"/>
              <a:t>3</a:t>
            </a:r>
            <a:r>
              <a:rPr lang="de-DE" sz="1200" dirty="0"/>
              <a:t> Eiszeiten a`</a:t>
            </a:r>
            <a:r>
              <a:rPr lang="de-DE" sz="1200" b="1" dirty="0"/>
              <a:t>50 Min.</a:t>
            </a:r>
            <a:r>
              <a:rPr lang="de-DE" sz="1200" dirty="0"/>
              <a:t> pro Woche v. </a:t>
            </a:r>
            <a:r>
              <a:rPr lang="de-DE" sz="1200" b="1" dirty="0"/>
              <a:t>01.09. </a:t>
            </a:r>
            <a:r>
              <a:rPr lang="de-DE" sz="1200" dirty="0"/>
              <a:t>bis </a:t>
            </a:r>
            <a:r>
              <a:rPr lang="de-DE" sz="1200" b="1" dirty="0"/>
              <a:t>30.03.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L2Play Instruktor wäre wünschenswert + C/B/A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Verpflichtende Meldung AK U13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Melde- und Spielstärke gemäß BEV </a:t>
            </a:r>
            <a:r>
              <a:rPr lang="de-DE" sz="1200" dirty="0" err="1"/>
              <a:t>DFBst</a:t>
            </a:r>
            <a:endParaRPr lang="de-DE" sz="1200" dirty="0"/>
          </a:p>
          <a:p>
            <a:pPr lvl="1">
              <a:spcBef>
                <a:spcPts val="0"/>
              </a:spcBef>
            </a:pPr>
            <a:r>
              <a:rPr lang="de-DE" sz="1200" b="1" dirty="0"/>
              <a:t>3</a:t>
            </a:r>
            <a:r>
              <a:rPr lang="de-DE" sz="1200" dirty="0"/>
              <a:t> Eiszeiten a`</a:t>
            </a:r>
            <a:r>
              <a:rPr lang="de-DE" sz="1200" b="1" dirty="0"/>
              <a:t>60 Min. </a:t>
            </a:r>
            <a:r>
              <a:rPr lang="de-DE" sz="1200" dirty="0"/>
              <a:t>pro Woche v. </a:t>
            </a:r>
            <a:r>
              <a:rPr lang="de-DE" sz="1200" b="1" dirty="0"/>
              <a:t>01.09. </a:t>
            </a:r>
            <a:r>
              <a:rPr lang="de-DE" sz="1200" dirty="0"/>
              <a:t>bis </a:t>
            </a:r>
            <a:r>
              <a:rPr lang="de-DE" sz="1200" b="1" dirty="0"/>
              <a:t>30.03.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Minimum C-Trainer LS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Verpflichtende Meldung AK U15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Melde- und Spielstärke gemäß BEV </a:t>
            </a:r>
            <a:r>
              <a:rPr lang="de-DE" sz="1200" dirty="0" err="1"/>
              <a:t>DFBst</a:t>
            </a:r>
            <a:endParaRPr lang="de-DE" sz="1200" dirty="0"/>
          </a:p>
          <a:p>
            <a:pPr lvl="1">
              <a:spcBef>
                <a:spcPts val="0"/>
              </a:spcBef>
            </a:pPr>
            <a:r>
              <a:rPr lang="de-DE" sz="1200" b="1" dirty="0"/>
              <a:t>3</a:t>
            </a:r>
            <a:r>
              <a:rPr lang="de-DE" sz="1200" dirty="0"/>
              <a:t> Eiszeiten a`</a:t>
            </a:r>
            <a:r>
              <a:rPr lang="de-DE" sz="1200" b="1" dirty="0"/>
              <a:t>60 Min. </a:t>
            </a:r>
            <a:r>
              <a:rPr lang="de-DE" sz="1200" dirty="0"/>
              <a:t>pro Woche v. </a:t>
            </a:r>
            <a:r>
              <a:rPr lang="de-DE" sz="1200" b="1" dirty="0"/>
              <a:t>01.09. </a:t>
            </a:r>
            <a:r>
              <a:rPr lang="de-DE" sz="1200" dirty="0"/>
              <a:t>bis </a:t>
            </a:r>
            <a:r>
              <a:rPr lang="de-DE" sz="1200" b="1" dirty="0"/>
              <a:t>30.03.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Minimum C-Trainer LS</a:t>
            </a:r>
          </a:p>
          <a:p>
            <a:pPr marL="371475" lvl="1" indent="0">
              <a:spcBef>
                <a:spcPts val="0"/>
              </a:spcBef>
              <a:buNone/>
            </a:pPr>
            <a:endParaRPr lang="de-DE" sz="1200" dirty="0"/>
          </a:p>
          <a:p>
            <a:pPr marL="0" indent="0">
              <a:spcBef>
                <a:spcPts val="0"/>
              </a:spcBef>
              <a:buNone/>
            </a:pPr>
            <a:r>
              <a:rPr lang="de-DE" sz="1400" b="1" dirty="0">
                <a:solidFill>
                  <a:srgbClr val="FF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Für die </a:t>
            </a:r>
            <a:r>
              <a:rPr lang="de-DE" sz="1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AK U13 und U15, ist die Meldung, </a:t>
            </a:r>
            <a:r>
              <a:rPr lang="de-DE" sz="14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einer</a:t>
            </a:r>
            <a:r>
              <a:rPr lang="de-DE" sz="1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dieser AK, als SG zulässig</a:t>
            </a:r>
            <a:endParaRPr lang="de-DE" sz="1400" b="1" dirty="0"/>
          </a:p>
          <a:p>
            <a:pPr marL="0" indent="0">
              <a:spcBef>
                <a:spcPts val="0"/>
              </a:spcBef>
              <a:buNone/>
            </a:pPr>
            <a:endParaRPr lang="de-DE" sz="1600" dirty="0"/>
          </a:p>
          <a:p>
            <a:pPr marL="0" indent="0">
              <a:spcBef>
                <a:spcPts val="0"/>
              </a:spcBef>
              <a:buNone/>
            </a:pPr>
            <a:endParaRPr lang="de-DE" sz="1600" dirty="0"/>
          </a:p>
          <a:p>
            <a:pPr>
              <a:spcBef>
                <a:spcPts val="0"/>
              </a:spcBef>
            </a:pPr>
            <a:endParaRPr lang="de-DE" sz="1138" dirty="0"/>
          </a:p>
          <a:p>
            <a:pPr marL="0" indent="0">
              <a:spcBef>
                <a:spcPts val="0"/>
              </a:spcBef>
              <a:buNone/>
            </a:pPr>
            <a:endParaRPr lang="de-DE" sz="1138" dirty="0"/>
          </a:p>
          <a:p>
            <a:pPr marL="0" indent="0">
              <a:spcBef>
                <a:spcPts val="0"/>
              </a:spcBef>
              <a:buNone/>
            </a:pPr>
            <a:r>
              <a:rPr lang="de-DE" sz="1138" dirty="0"/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de-DE" sz="1138" dirty="0"/>
          </a:p>
          <a:p>
            <a:pPr marL="0" indent="0">
              <a:spcBef>
                <a:spcPts val="0"/>
              </a:spcBef>
              <a:buNone/>
            </a:pPr>
            <a:r>
              <a:rPr lang="de-DE" sz="1138" dirty="0"/>
              <a:t>	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1716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0AE765-0C41-C421-A281-246390633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9588" y="-99588"/>
            <a:ext cx="10085559" cy="1149790"/>
          </a:xfrm>
        </p:spPr>
        <p:txBody>
          <a:bodyPr>
            <a:noAutofit/>
          </a:bodyPr>
          <a:lstStyle/>
          <a:p>
            <a:pPr algn="ctr"/>
            <a:r>
              <a:rPr lang="de-DE" sz="2200" b="1" dirty="0">
                <a:solidFill>
                  <a:srgbClr val="CE9933"/>
                </a:solidFill>
              </a:rPr>
              <a:t>Nachzuweisende Anforderungen </a:t>
            </a:r>
            <a:r>
              <a:rPr lang="en-US" sz="2200" b="1" dirty="0">
                <a:solidFill>
                  <a:srgbClr val="CE9933"/>
                </a:solidFill>
              </a:rPr>
              <a:t>für </a:t>
            </a:r>
            <a:r>
              <a:rPr lang="de-DE" sz="2200" b="1" dirty="0">
                <a:solidFill>
                  <a:srgbClr val="CE9933"/>
                </a:solidFill>
              </a:rPr>
              <a:t>Vereine der </a:t>
            </a:r>
            <a:r>
              <a:rPr lang="de-DE" sz="2200" b="1" u="sng" dirty="0">
                <a:solidFill>
                  <a:srgbClr val="CE9933"/>
                </a:solidFill>
              </a:rPr>
              <a:t>Senioren Landesliga </a:t>
            </a:r>
            <a:br>
              <a:rPr lang="de-DE" sz="2200" b="1" dirty="0">
                <a:solidFill>
                  <a:srgbClr val="CE9933"/>
                </a:solidFill>
              </a:rPr>
            </a:br>
            <a:r>
              <a:rPr lang="de-DE" sz="2200" b="1" dirty="0">
                <a:solidFill>
                  <a:srgbClr val="CE9933"/>
                </a:solidFill>
              </a:rPr>
              <a:t>ab der Saison 2023/24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B173562-E225-BF01-7D80-F7B318A02E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334" y="1471018"/>
            <a:ext cx="3907366" cy="441126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b="1" dirty="0"/>
              <a:t>Recruitmentprogramm 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Durchführung von Aktionen in Kindergärten                                                    und Grundschulen und im Stadionaushang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2 </a:t>
            </a:r>
            <a:r>
              <a:rPr lang="de-DE" sz="1200" dirty="0" err="1"/>
              <a:t>Hockeyday</a:t>
            </a:r>
            <a:r>
              <a:rPr lang="de-DE" sz="1200" dirty="0"/>
              <a:t>-Veranstaltungen pro Saison zur Bewerbung des Sports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Verpflichtender bayernweiter Girls- und </a:t>
            </a:r>
            <a:r>
              <a:rPr lang="de-DE" sz="1200" dirty="0" err="1"/>
              <a:t>Kidsday</a:t>
            </a:r>
            <a:r>
              <a:rPr lang="de-DE" sz="1200" dirty="0"/>
              <a:t> am 21. November 2026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Laufschule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2 Eiszeiten a` 50 Min. pro Woche, variabel nutzbar mit U9/U11</a:t>
            </a:r>
            <a:endParaRPr lang="de-DE" sz="1200" b="1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de-DE" sz="1200" dirty="0"/>
              <a:t>Oder Sport nach 1 Konzeption Schule/Verein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Trockentrainingseinheiten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10 Monate mit Trainingsnachweis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2 x 60 Min. pro Woche, je gemeldeter Altersklasse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Trainingsinhalte nach Rahmentrainingskonzeption DEB/BEV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Trainingsdokumentation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Ganzjährig Sommer wie Winter. Auf Verlangen einsehbar.</a:t>
            </a:r>
          </a:p>
          <a:p>
            <a:pPr marL="0" indent="0">
              <a:spcBef>
                <a:spcPts val="0"/>
              </a:spcBef>
              <a:buNone/>
            </a:pPr>
            <a:endParaRPr lang="de-DE" sz="1400" dirty="0"/>
          </a:p>
          <a:p>
            <a:pPr marL="0" indent="0">
              <a:spcBef>
                <a:spcPts val="0"/>
              </a:spcBef>
              <a:buNone/>
            </a:pPr>
            <a:endParaRPr lang="de-DE" sz="1138" dirty="0"/>
          </a:p>
          <a:p>
            <a:pPr marL="0" indent="0">
              <a:buNone/>
            </a:pPr>
            <a:endParaRPr lang="de-DE" sz="1138" b="1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356" dirty="0"/>
          </a:p>
          <a:p>
            <a:pPr marL="0" indent="0">
              <a:buNone/>
            </a:pPr>
            <a:endParaRPr lang="de-DE" sz="2031" dirty="0"/>
          </a:p>
          <a:p>
            <a:pPr marL="0" indent="0">
              <a:buNone/>
            </a:pPr>
            <a:r>
              <a:rPr lang="de-DE" b="1" dirty="0"/>
              <a:t>	</a:t>
            </a:r>
          </a:p>
          <a:p>
            <a:endParaRPr lang="de-DE" sz="1138" dirty="0"/>
          </a:p>
          <a:p>
            <a:pPr marL="0" indent="0">
              <a:buNone/>
            </a:pPr>
            <a:endParaRPr lang="de-DE" sz="1138" dirty="0"/>
          </a:p>
          <a:p>
            <a:pPr marL="0" indent="0">
              <a:buNone/>
            </a:pPr>
            <a:endParaRPr lang="en-US" sz="1138" b="1" dirty="0"/>
          </a:p>
          <a:p>
            <a:pPr marL="0" indent="0">
              <a:buNone/>
            </a:pPr>
            <a:endParaRPr lang="de-DE" sz="1138" dirty="0"/>
          </a:p>
          <a:p>
            <a:pPr marL="0" indent="0">
              <a:buNone/>
            </a:pPr>
            <a:r>
              <a:rPr lang="de-DE" sz="1138" dirty="0"/>
              <a:t>             </a:t>
            </a:r>
          </a:p>
          <a:p>
            <a:pPr marL="0" indent="0">
              <a:buNone/>
            </a:pPr>
            <a:r>
              <a:rPr lang="de-DE" sz="1138" dirty="0"/>
              <a:t>		</a:t>
            </a:r>
          </a:p>
          <a:p>
            <a:pPr marL="0" indent="0">
              <a:buNone/>
            </a:pPr>
            <a:r>
              <a:rPr lang="de-DE" sz="1138" dirty="0"/>
              <a:t>	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87996CD-F5FD-7E24-8B50-ABB173279B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98218" y="1471018"/>
            <a:ext cx="4137552" cy="441126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Verpflichtende</a:t>
            </a:r>
            <a:r>
              <a:rPr lang="en-US" sz="1400" b="1" dirty="0"/>
              <a:t> </a:t>
            </a:r>
            <a:r>
              <a:rPr lang="de-DE" sz="1400" b="1" dirty="0"/>
              <a:t>Meldung</a:t>
            </a:r>
            <a:r>
              <a:rPr lang="en-US" sz="1400" b="1" dirty="0"/>
              <a:t> AK U9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Melde- und Spielstärke gemäß BEV </a:t>
            </a:r>
            <a:r>
              <a:rPr lang="de-DE" sz="1200" dirty="0" err="1"/>
              <a:t>DFBst</a:t>
            </a:r>
            <a:r>
              <a:rPr lang="de-DE" sz="1200" dirty="0"/>
              <a:t>., </a:t>
            </a:r>
            <a:r>
              <a:rPr lang="de-DE" sz="1200" b="1" dirty="0">
                <a:solidFill>
                  <a:srgbClr val="FF0000"/>
                </a:solidFill>
              </a:rPr>
              <a:t>keine SG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Im Idealfall </a:t>
            </a:r>
            <a:r>
              <a:rPr lang="de-DE" sz="1200" b="1" dirty="0"/>
              <a:t>10 Spieler + TW </a:t>
            </a:r>
            <a:r>
              <a:rPr lang="de-DE" sz="1200" dirty="0"/>
              <a:t>pro Jahrgang </a:t>
            </a:r>
            <a:r>
              <a:rPr lang="de-DE" sz="1200" b="1" dirty="0"/>
              <a:t>U8/U9</a:t>
            </a:r>
          </a:p>
          <a:p>
            <a:pPr lvl="1">
              <a:spcBef>
                <a:spcPts val="0"/>
              </a:spcBef>
            </a:pPr>
            <a:r>
              <a:rPr lang="de-DE" sz="1200" b="1" dirty="0"/>
              <a:t>3</a:t>
            </a:r>
            <a:r>
              <a:rPr lang="de-DE" sz="1200" dirty="0"/>
              <a:t> Eiszeiten a`</a:t>
            </a:r>
            <a:r>
              <a:rPr lang="de-DE" sz="1200" b="1" dirty="0"/>
              <a:t>50 Min. </a:t>
            </a:r>
            <a:r>
              <a:rPr lang="de-DE" sz="1200" dirty="0"/>
              <a:t>pro Woche v. </a:t>
            </a:r>
            <a:r>
              <a:rPr lang="de-DE" sz="1200" b="1" dirty="0"/>
              <a:t>01.09. </a:t>
            </a:r>
            <a:r>
              <a:rPr lang="de-DE" sz="1200" dirty="0"/>
              <a:t>bis </a:t>
            </a:r>
            <a:r>
              <a:rPr lang="de-DE" sz="1200" b="1" dirty="0"/>
              <a:t>30.03</a:t>
            </a:r>
            <a:r>
              <a:rPr lang="de-DE" sz="1200" dirty="0"/>
              <a:t>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L2Play Instruktor wäre wünschenswert + C/B/A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Verpflichtende Meldung AK U11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Melde- und Spielstärke gemäß BEV </a:t>
            </a:r>
            <a:r>
              <a:rPr lang="de-DE" sz="1200" dirty="0" err="1"/>
              <a:t>DFBst</a:t>
            </a:r>
            <a:r>
              <a:rPr lang="de-DE" sz="1200" dirty="0"/>
              <a:t>, </a:t>
            </a:r>
            <a:r>
              <a:rPr lang="de-DE" sz="1200" b="1" dirty="0">
                <a:solidFill>
                  <a:srgbClr val="FF0000"/>
                </a:solidFill>
              </a:rPr>
              <a:t>keine SG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Im Idealfall </a:t>
            </a:r>
            <a:r>
              <a:rPr lang="de-DE" sz="1200" b="1" dirty="0"/>
              <a:t>10 Spieler + TW </a:t>
            </a:r>
            <a:r>
              <a:rPr lang="de-DE" sz="1200" dirty="0"/>
              <a:t>pro Jahrgang </a:t>
            </a:r>
            <a:r>
              <a:rPr lang="de-DE" sz="1200" b="1" dirty="0"/>
              <a:t>U10/U11</a:t>
            </a:r>
          </a:p>
          <a:p>
            <a:pPr lvl="1">
              <a:spcBef>
                <a:spcPts val="0"/>
              </a:spcBef>
            </a:pPr>
            <a:r>
              <a:rPr lang="de-DE" sz="1200" b="1" dirty="0"/>
              <a:t>3</a:t>
            </a:r>
            <a:r>
              <a:rPr lang="de-DE" sz="1200" dirty="0"/>
              <a:t> Eiszeiten a`</a:t>
            </a:r>
            <a:r>
              <a:rPr lang="de-DE" sz="1200" b="1" dirty="0"/>
              <a:t>50 Min.</a:t>
            </a:r>
            <a:r>
              <a:rPr lang="de-DE" sz="1200" dirty="0"/>
              <a:t> pro Woche v. </a:t>
            </a:r>
            <a:r>
              <a:rPr lang="de-DE" sz="1200" b="1" dirty="0"/>
              <a:t>01.09. </a:t>
            </a:r>
            <a:r>
              <a:rPr lang="de-DE" sz="1200" dirty="0"/>
              <a:t>bis </a:t>
            </a:r>
            <a:r>
              <a:rPr lang="de-DE" sz="1200" b="1" dirty="0"/>
              <a:t>30.03.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de-DE" sz="1200" dirty="0"/>
              <a:t>L2Play Instruktor wäre wünschenswert + C/B/A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de-DE" sz="1400" b="1" dirty="0"/>
              <a:t>Verpflichtende Meldung AK U13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Melde- und Spielstärke gemäß BEV </a:t>
            </a:r>
            <a:r>
              <a:rPr lang="de-DE" sz="1200" dirty="0" err="1"/>
              <a:t>DFBst</a:t>
            </a:r>
            <a:endParaRPr lang="de-DE" sz="1200" dirty="0"/>
          </a:p>
          <a:p>
            <a:pPr lvl="1">
              <a:spcBef>
                <a:spcPts val="0"/>
              </a:spcBef>
            </a:pPr>
            <a:r>
              <a:rPr lang="de-DE" sz="1200" b="1" dirty="0"/>
              <a:t>3</a:t>
            </a:r>
            <a:r>
              <a:rPr lang="de-DE" sz="1200" dirty="0"/>
              <a:t> Eiszeiten a`</a:t>
            </a:r>
            <a:r>
              <a:rPr lang="de-DE" sz="1200" b="1" dirty="0"/>
              <a:t>60 Min. </a:t>
            </a:r>
            <a:r>
              <a:rPr lang="de-DE" sz="1200" dirty="0"/>
              <a:t>pro Woche v. </a:t>
            </a:r>
            <a:r>
              <a:rPr lang="de-DE" sz="1200" b="1" dirty="0"/>
              <a:t>01.09. </a:t>
            </a:r>
            <a:r>
              <a:rPr lang="de-DE" sz="1200" dirty="0"/>
              <a:t>bis </a:t>
            </a:r>
            <a:r>
              <a:rPr lang="de-DE" sz="1200" b="1" dirty="0"/>
              <a:t>30.03.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Minimum C-Trainer LS</a:t>
            </a:r>
          </a:p>
          <a:p>
            <a:pPr lvl="1">
              <a:spcBef>
                <a:spcPts val="0"/>
              </a:spcBef>
            </a:pPr>
            <a:r>
              <a:rPr lang="de-DE" sz="1200" dirty="0"/>
              <a:t>Die Bildung einer Spielgemeinschaft (SG) ist zulässig</a:t>
            </a:r>
          </a:p>
          <a:p>
            <a:pPr marL="371475" lvl="1" indent="0">
              <a:spcBef>
                <a:spcPts val="0"/>
              </a:spcBef>
              <a:buNone/>
            </a:pPr>
            <a:endParaRPr lang="de-DE" sz="1200" b="1" dirty="0"/>
          </a:p>
          <a:p>
            <a:pPr marL="0" indent="0">
              <a:spcBef>
                <a:spcPts val="0"/>
              </a:spcBef>
              <a:buNone/>
            </a:pPr>
            <a:endParaRPr lang="de-DE" sz="1138" dirty="0"/>
          </a:p>
          <a:p>
            <a:pPr marL="0" indent="0">
              <a:spcBef>
                <a:spcPts val="0"/>
              </a:spcBef>
              <a:buNone/>
            </a:pPr>
            <a:endParaRPr lang="de-DE" sz="1138" dirty="0"/>
          </a:p>
          <a:p>
            <a:pPr marL="0" indent="0">
              <a:spcBef>
                <a:spcPts val="0"/>
              </a:spcBef>
              <a:buNone/>
            </a:pPr>
            <a:r>
              <a:rPr lang="de-DE" sz="1138" dirty="0"/>
              <a:t>	</a:t>
            </a:r>
          </a:p>
          <a:p>
            <a:pPr marL="0" indent="0">
              <a:spcBef>
                <a:spcPts val="0"/>
              </a:spcBef>
              <a:buNone/>
            </a:pPr>
            <a:endParaRPr lang="de-DE" sz="1138" dirty="0"/>
          </a:p>
          <a:p>
            <a:pPr marL="0" indent="0">
              <a:spcBef>
                <a:spcPts val="0"/>
              </a:spcBef>
              <a:buNone/>
            </a:pPr>
            <a:r>
              <a:rPr lang="de-DE" sz="1138" dirty="0"/>
              <a:t>	</a:t>
            </a:r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91058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BEV Powerpoint Vorlage</Template>
  <TotalTime>0</TotalTime>
  <Words>549</Words>
  <Application>Microsoft Office PowerPoint</Application>
  <PresentationFormat>A4-Papier (210 x 297 mm)</PresentationFormat>
  <Paragraphs>137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Wingdings</vt:lpstr>
      <vt:lpstr>Office</vt:lpstr>
      <vt:lpstr>Bayerischer Eissport-Verband Nachwuchsförderkonzept</vt:lpstr>
      <vt:lpstr>Nachzuweisende Anforderungen für Vereine der Senioren Bayernliga  ab der Saison 2023/24</vt:lpstr>
      <vt:lpstr>Nachzuweisende Anforderungen für Vereine der Senioren Landesliga  ab der Saison 2023/24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Bayerischer Eissport-Verband Nachwuchsförderkonzept</dc:title>
  <dc:creator>Frank Butz</dc:creator>
  <cp:lastModifiedBy>Frank Butz</cp:lastModifiedBy>
  <cp:revision>22</cp:revision>
  <dcterms:created xsi:type="dcterms:W3CDTF">2023-07-03T19:52:56Z</dcterms:created>
  <dcterms:modified xsi:type="dcterms:W3CDTF">2026-10-03T06:53:55Z</dcterms:modified>
</cp:coreProperties>
</file>